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5" r:id="rId1"/>
  </p:sldMasterIdLst>
  <p:notesMasterIdLst>
    <p:notesMasterId r:id="rId10"/>
  </p:notesMasterIdLst>
  <p:sldIdLst>
    <p:sldId id="256" r:id="rId2"/>
    <p:sldId id="257" r:id="rId3"/>
    <p:sldId id="260" r:id="rId4"/>
    <p:sldId id="263" r:id="rId5"/>
    <p:sldId id="259" r:id="rId6"/>
    <p:sldId id="262" r:id="rId7"/>
    <p:sldId id="258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20"/>
    <p:restoredTop sz="94666"/>
  </p:normalViewPr>
  <p:slideViewPr>
    <p:cSldViewPr snapToGrid="0" snapToObjects="1">
      <p:cViewPr>
        <p:scale>
          <a:sx n="112" d="100"/>
          <a:sy n="112" d="100"/>
        </p:scale>
        <p:origin x="304" y="-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7D194-EACE-014A-9641-1EF65CFB3B82}" type="datetimeFigureOut">
              <a:rPr lang="en-US" smtClean="0"/>
              <a:t>6/28/17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5ACC6-CF03-C84B-A925-2E0D30FC4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0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Dramatic representation is an ethnographic</a:t>
            </a:r>
            <a:r>
              <a:rPr lang="en-US" baseline="0" dirty="0" smtClean="0"/>
              <a:t> endeavor.  </a:t>
            </a:r>
            <a:r>
              <a:rPr lang="en-US" dirty="0" smtClean="0"/>
              <a:t>Downer message that</a:t>
            </a:r>
            <a:r>
              <a:rPr lang="en-US" baseline="0" dirty="0" smtClean="0"/>
              <a:t> span classical theater is not taught anymore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ACC6-CF03-C84B-A925-2E0D30FC4D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24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 own</a:t>
            </a:r>
            <a:r>
              <a:rPr lang="en-US" baseline="0" dirty="0" smtClean="0"/>
              <a:t> work with the Center for Oral History and Cultural Heritage’s NEH Preservation and access grant for Freedom Summer. Theater from the voices of the people</a:t>
            </a:r>
            <a:r>
              <a:rPr lang="is-I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ACC6-CF03-C84B-A925-2E0D30FC4D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2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don’t</a:t>
            </a:r>
            <a:r>
              <a:rPr lang="en-US" baseline="0" dirty="0" smtClean="0"/>
              <a:t> we appreciate Spanish classical theater like we appreciate Shakespeare?  Later </a:t>
            </a:r>
            <a:r>
              <a:rPr lang="en-US" baseline="0" dirty="0" err="1" smtClean="0"/>
              <a:t>Saldaña</a:t>
            </a:r>
            <a:r>
              <a:rPr lang="en-US" baseline="0" dirty="0" smtClean="0"/>
              <a:t> uses movies to explain how to collect ethnographic information</a:t>
            </a:r>
            <a:r>
              <a:rPr lang="is-IS" baseline="0" dirty="0" smtClean="0"/>
              <a:t>…plays and other literary texts also provide this.  My favorite example of dramatic text as ethnography has to be lope’s Gatomaquia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ACC6-CF03-C84B-A925-2E0D30FC4D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72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ACC6-CF03-C84B-A925-2E0D30FC4D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56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51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4220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4297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252971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749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874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6235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30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4252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51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52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4275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2728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94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8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665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47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450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  <p:sldLayoutId id="2147483928" r:id="rId13"/>
    <p:sldLayoutId id="2147483929" r:id="rId14"/>
    <p:sldLayoutId id="2147483930" r:id="rId15"/>
    <p:sldLayoutId id="2147483931" r:id="rId16"/>
    <p:sldLayoutId id="2147483932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inemann.com/products/E00686.aspx" TargetMode="External"/><Relationship Id="rId4" Type="http://schemas.openxmlformats.org/officeDocument/2006/relationships/hyperlink" Target="http://www.danielakelin.com/" TargetMode="External"/><Relationship Id="rId5" Type="http://schemas.openxmlformats.org/officeDocument/2006/relationships/hyperlink" Target="Drama%20of%20Color.%20Improvisation%20with%20Multiethnic%20Folklore" TargetMode="External"/><Relationship Id="rId6" Type="http://schemas.openxmlformats.org/officeDocument/2006/relationships/hyperlink" Target="https://www.researchgate.net/publication/234710366_Drama_Theatre_and_Hispanic_Youth_Interviews_with_Selected_Teachers_and_Artist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imsalabim.reinke-eb.de/index.html" TargetMode="External"/><Relationship Id="rId4" Type="http://schemas.openxmlformats.org/officeDocument/2006/relationships/hyperlink" Target="file:///Users\Ehecatl\Dropbox\42238-60113-3-PB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prechwiss.uni-halle.de/kontaktinformationen/mitarbeiterinnen/ursula_hirschfeld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I2u-aagMqE&amp;feature=youtu.be" TargetMode="External"/><Relationship Id="rId4" Type="http://schemas.openxmlformats.org/officeDocument/2006/relationships/hyperlink" Target="http://nfs.sparknotes.com/macbeth/page_40.html" TargetMode="External"/><Relationship Id="rId5" Type="http://schemas.openxmlformats.org/officeDocument/2006/relationships/hyperlink" Target="https://www.teachingenglish.org.uk/article/shakespeares-language" TargetMode="External"/><Relationship Id="rId6" Type="http://schemas.openxmlformats.org/officeDocument/2006/relationships/hyperlink" Target="NULL" TargetMode="External"/><Relationship Id="rId7" Type="http://schemas.openxmlformats.org/officeDocument/2006/relationships/hyperlink" Target="http://marcoele.com/descargas/15/hidalgo_teatro.pdf" TargetMode="External"/><Relationship Id="rId8" Type="http://schemas.openxmlformats.org/officeDocument/2006/relationships/hyperlink" Target="http://www.mecd.gob.es/francia/dms/consejerias-exteriores/francia/publicaciones/material-didactico/Materiales-ELE/2013/materialesele2013b2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3MPSq1ab-o" TargetMode="External"/><Relationship Id="rId4" Type="http://schemas.openxmlformats.org/officeDocument/2006/relationships/hyperlink" Target="https://www.youtube.com/watch?v=oZxG1Kt0nHE" TargetMode="External"/><Relationship Id="rId5" Type="http://schemas.openxmlformats.org/officeDocument/2006/relationships/hyperlink" Target="http://www.u.arizona.edu/~elking/Richard-W-Tyler-file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iversifyingtheclassics.humanities.ucla.edu/project-tea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wordpress.comedias.org/vision-y-alegoria-de-la-conquist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888689"/>
            <a:ext cx="8144134" cy="1373070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Using Classical Dramatic Texts as Ethnography in the Spanish Classroom 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The Symposium on Golden Age Theater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El Paso, TX April 2017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873140" y="5511726"/>
            <a:ext cx="40687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Jeanne L. Gillespie, Ph.D.</a:t>
            </a:r>
          </a:p>
          <a:p>
            <a:pPr>
              <a:spcBef>
                <a:spcPts val="0"/>
              </a:spcBef>
            </a:pPr>
            <a:r>
              <a:rPr lang="en-US" dirty="0"/>
              <a:t>The University of Southern Mississippi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66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Ethnographic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Storytelling and Ethnography as sources for dramatic expression</a:t>
            </a:r>
          </a:p>
          <a:p>
            <a:pPr lvl="1"/>
            <a:r>
              <a:rPr lang="en-US" sz="2400" dirty="0" smtClean="0">
                <a:hlinkClick r:id="rId3"/>
              </a:rPr>
              <a:t>Daniel Kelin’s </a:t>
            </a:r>
            <a:r>
              <a:rPr lang="en-US" sz="2400" dirty="0" smtClean="0"/>
              <a:t>work in the Marshall Islands</a:t>
            </a:r>
            <a:r>
              <a:rPr lang="en-US" sz="2400" dirty="0"/>
              <a:t> and </a:t>
            </a:r>
            <a:r>
              <a:rPr lang="en-US" sz="2400" dirty="0" smtClean="0"/>
              <a:t>with </a:t>
            </a:r>
            <a:r>
              <a:rPr lang="en-US" sz="2400" dirty="0"/>
              <a:t>Hawaii Children’s </a:t>
            </a:r>
            <a:r>
              <a:rPr lang="en-US" sz="2400" dirty="0" smtClean="0"/>
              <a:t>Theater</a:t>
            </a:r>
          </a:p>
          <a:p>
            <a:pPr lvl="1"/>
            <a:r>
              <a:rPr lang="en-US" sz="2400" dirty="0" smtClean="0"/>
              <a:t>Other work by </a:t>
            </a:r>
            <a:r>
              <a:rPr lang="en-US" sz="2400" dirty="0" smtClean="0">
                <a:hlinkClick r:id="rId4"/>
              </a:rPr>
              <a:t>Kelin</a:t>
            </a:r>
            <a:endParaRPr lang="en-US" sz="2400" dirty="0" smtClean="0"/>
          </a:p>
          <a:p>
            <a:r>
              <a:rPr lang="en-US" dirty="0" smtClean="0"/>
              <a:t>Johnny </a:t>
            </a:r>
            <a:r>
              <a:rPr lang="en-US" dirty="0" err="1" smtClean="0"/>
              <a:t>Saldaña</a:t>
            </a:r>
            <a:endParaRPr lang="en-US" dirty="0" smtClean="0"/>
          </a:p>
          <a:p>
            <a:pPr lvl="1"/>
            <a:r>
              <a:rPr lang="en-US" dirty="0" smtClean="0">
                <a:hlinkClick r:id="rId5" action="ppaction://hlinkfile"/>
              </a:rPr>
              <a:t>Drama of Color</a:t>
            </a:r>
            <a:r>
              <a:rPr lang="en-US" dirty="0" smtClean="0"/>
              <a:t>: Improvisation with Multiethnic Folklore</a:t>
            </a:r>
          </a:p>
          <a:p>
            <a:pPr lvl="1"/>
            <a:r>
              <a:rPr lang="en-US" dirty="0">
                <a:hlinkClick r:id="rId6"/>
              </a:rPr>
              <a:t>Drama, Theatre and Hispanic Youth</a:t>
            </a:r>
            <a:r>
              <a:rPr lang="en-US" dirty="0"/>
              <a:t>: Interviews with Selected Teachers and </a:t>
            </a:r>
            <a:r>
              <a:rPr lang="en-US" dirty="0" smtClean="0"/>
              <a:t>Artists</a:t>
            </a:r>
          </a:p>
        </p:txBody>
      </p:sp>
    </p:spTree>
    <p:extLst>
      <p:ext uri="{BB962C8B-B14F-4D97-AF65-F5344CB8AC3E}">
        <p14:creationId xmlns:p14="http://schemas.microsoft.com/office/powerpoint/2010/main" val="148572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</a:t>
            </a:r>
            <a:r>
              <a:rPr lang="en-US" dirty="0"/>
              <a:t>Linguistic and Socio-cultural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2400" dirty="0">
                <a:hlinkClick r:id="rId2"/>
              </a:rPr>
              <a:t>Ursula Hirschfeld</a:t>
            </a:r>
            <a:r>
              <a:rPr lang="en-US" sz="2400" dirty="0"/>
              <a:t>: Practicing phonetics for sound production to improve language learning</a:t>
            </a:r>
            <a:r>
              <a:rPr lang="en-US" sz="2400" dirty="0">
                <a:hlinkClick r:id="rId3"/>
              </a:rPr>
              <a:t> Simsalabim</a:t>
            </a:r>
            <a:r>
              <a:rPr lang="en-US" sz="2400" dirty="0"/>
              <a:t> </a:t>
            </a:r>
          </a:p>
          <a:p>
            <a:pPr marL="228600" lvl="1">
              <a:spcBef>
                <a:spcPts val="1000"/>
              </a:spcBef>
            </a:pPr>
            <a:r>
              <a:rPr lang="en-US" sz="2400" dirty="0" smtClean="0">
                <a:hlinkClick r:id="rId4" action="ppaction://hlinkfile"/>
              </a:rPr>
              <a:t>Anna </a:t>
            </a:r>
            <a:r>
              <a:rPr lang="en-US" sz="2400" dirty="0">
                <a:hlinkClick r:id="rId4" action="ppaction://hlinkfile"/>
              </a:rPr>
              <a:t>Corral Fulla</a:t>
            </a:r>
            <a:r>
              <a:rPr lang="en-US" sz="2400" dirty="0"/>
              <a:t> </a:t>
            </a:r>
            <a:r>
              <a:rPr lang="en-US" sz="2400" dirty="0" smtClean="0"/>
              <a:t>Student </a:t>
            </a:r>
            <a:r>
              <a:rPr lang="en-US" sz="2400" dirty="0"/>
              <a:t>as actor/Student as </a:t>
            </a:r>
            <a:r>
              <a:rPr lang="en-US" sz="2400" dirty="0" smtClean="0"/>
              <a:t>audience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269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Ana Corral </a:t>
            </a:r>
            <a:r>
              <a:rPr lang="en-US" dirty="0" err="1" smtClean="0"/>
              <a:t>Fulla</a:t>
            </a:r>
            <a:r>
              <a:rPr lang="en-US" dirty="0" smtClean="0"/>
              <a:t> on the value of making theater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28600" lvl="1" algn="just"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El </a:t>
            </a:r>
            <a:r>
              <a:rPr lang="en-US" sz="2600" dirty="0" err="1"/>
              <a:t>montaje</a:t>
            </a:r>
            <a:r>
              <a:rPr lang="en-US" sz="2600" dirty="0"/>
              <a:t> de </a:t>
            </a:r>
            <a:r>
              <a:rPr lang="en-US" sz="2600" dirty="0" err="1"/>
              <a:t>una</a:t>
            </a:r>
            <a:r>
              <a:rPr lang="en-US" sz="2600" dirty="0"/>
              <a:t> </a:t>
            </a:r>
            <a:r>
              <a:rPr lang="en-US" sz="2600" dirty="0" err="1"/>
              <a:t>obra</a:t>
            </a:r>
            <a:r>
              <a:rPr lang="en-US" sz="2600" dirty="0"/>
              <a:t> </a:t>
            </a:r>
            <a:r>
              <a:rPr lang="en-US" sz="2600" dirty="0" err="1"/>
              <a:t>teatral</a:t>
            </a:r>
            <a:r>
              <a:rPr lang="en-US" sz="2600" dirty="0"/>
              <a:t> </a:t>
            </a:r>
            <a:r>
              <a:rPr lang="en-US" sz="2600" dirty="0" err="1"/>
              <a:t>como</a:t>
            </a:r>
            <a:r>
              <a:rPr lang="en-US" sz="2600" dirty="0"/>
              <a:t> </a:t>
            </a:r>
            <a:r>
              <a:rPr lang="en-US" sz="2600" dirty="0" err="1"/>
              <a:t>modo</a:t>
            </a:r>
            <a:r>
              <a:rPr lang="en-US" sz="2600" dirty="0"/>
              <a:t> de </a:t>
            </a:r>
            <a:r>
              <a:rPr lang="en-US" sz="2600" dirty="0" err="1"/>
              <a:t>aprendizaje</a:t>
            </a:r>
            <a:r>
              <a:rPr lang="en-US" sz="2600" dirty="0"/>
              <a:t> de </a:t>
            </a:r>
            <a:r>
              <a:rPr lang="en-US" sz="2600" dirty="0" err="1"/>
              <a:t>una</a:t>
            </a:r>
            <a:r>
              <a:rPr lang="en-US" sz="2600" dirty="0"/>
              <a:t> </a:t>
            </a:r>
            <a:r>
              <a:rPr lang="en-US" sz="2600" dirty="0" err="1"/>
              <a:t>lengua</a:t>
            </a:r>
            <a:r>
              <a:rPr lang="en-US" sz="2600" dirty="0"/>
              <a:t> </a:t>
            </a:r>
            <a:r>
              <a:rPr lang="en-US" sz="2600" dirty="0" err="1"/>
              <a:t>extranjera</a:t>
            </a:r>
            <a:r>
              <a:rPr lang="en-US" sz="2600" dirty="0"/>
              <a:t> no </a:t>
            </a:r>
            <a:r>
              <a:rPr lang="en-US" sz="2600" dirty="0" err="1"/>
              <a:t>siempre</a:t>
            </a:r>
            <a:r>
              <a:rPr lang="en-US" sz="2600" dirty="0"/>
              <a:t> </a:t>
            </a:r>
            <a:r>
              <a:rPr lang="en-US" sz="2600" dirty="0" err="1"/>
              <a:t>es</a:t>
            </a:r>
            <a:r>
              <a:rPr lang="en-US" sz="2600" dirty="0"/>
              <a:t> </a:t>
            </a:r>
            <a:r>
              <a:rPr lang="en-US" sz="2600" dirty="0" err="1"/>
              <a:t>una</a:t>
            </a:r>
            <a:r>
              <a:rPr lang="en-US" sz="2600" dirty="0"/>
              <a:t> </a:t>
            </a:r>
            <a:r>
              <a:rPr lang="en-US" sz="2600" dirty="0" err="1"/>
              <a:t>práctica</a:t>
            </a:r>
            <a:r>
              <a:rPr lang="en-US" sz="2600" dirty="0"/>
              <a:t> </a:t>
            </a:r>
            <a:r>
              <a:rPr lang="en-US" sz="2600" dirty="0" err="1"/>
              <a:t>bien</a:t>
            </a:r>
            <a:r>
              <a:rPr lang="en-US" sz="2600" dirty="0"/>
              <a:t> </a:t>
            </a:r>
            <a:r>
              <a:rPr lang="en-US" sz="2600" dirty="0" err="1"/>
              <a:t>acogida</a:t>
            </a:r>
            <a:r>
              <a:rPr lang="en-US" sz="2600" dirty="0"/>
              <a:t> entre los </a:t>
            </a:r>
            <a:r>
              <a:rPr lang="en-US" sz="2600" dirty="0" err="1"/>
              <a:t>estudiosos</a:t>
            </a:r>
            <a:r>
              <a:rPr lang="en-US" sz="2600" dirty="0"/>
              <a:t>. Hay </a:t>
            </a:r>
            <a:r>
              <a:rPr lang="en-US" sz="2600" dirty="0" err="1"/>
              <a:t>quien</a:t>
            </a:r>
            <a:r>
              <a:rPr lang="en-US" sz="2600" dirty="0"/>
              <a:t> pone en </a:t>
            </a:r>
            <a:r>
              <a:rPr lang="en-US" sz="2600" dirty="0" err="1"/>
              <a:t>duda</a:t>
            </a:r>
            <a:r>
              <a:rPr lang="en-US" sz="2600" dirty="0"/>
              <a:t> </a:t>
            </a:r>
            <a:r>
              <a:rPr lang="en-US" sz="2600" dirty="0" err="1"/>
              <a:t>su</a:t>
            </a:r>
            <a:r>
              <a:rPr lang="en-US" sz="2600" dirty="0"/>
              <a:t> valor </a:t>
            </a:r>
            <a:r>
              <a:rPr lang="en-US" sz="2600" dirty="0" err="1"/>
              <a:t>pedagógico</a:t>
            </a:r>
            <a:r>
              <a:rPr lang="en-US" sz="2600" dirty="0"/>
              <a:t> al </a:t>
            </a:r>
            <a:r>
              <a:rPr lang="en-US" sz="2600" dirty="0" err="1"/>
              <a:t>considerar</a:t>
            </a:r>
            <a:r>
              <a:rPr lang="en-US" sz="2600" dirty="0"/>
              <a:t> </a:t>
            </a:r>
            <a:r>
              <a:rPr lang="en-US" sz="2600" dirty="0" err="1"/>
              <a:t>que</a:t>
            </a:r>
            <a:r>
              <a:rPr lang="en-US" sz="2600" dirty="0"/>
              <a:t> en la </a:t>
            </a:r>
            <a:r>
              <a:rPr lang="en-US" sz="2600" dirty="0" err="1"/>
              <a:t>repetición</a:t>
            </a:r>
            <a:r>
              <a:rPr lang="en-US" sz="2600" dirty="0"/>
              <a:t> de un </a:t>
            </a:r>
            <a:r>
              <a:rPr lang="en-US" sz="2600" dirty="0" err="1"/>
              <a:t>texto</a:t>
            </a:r>
            <a:r>
              <a:rPr lang="en-US" sz="2600" dirty="0"/>
              <a:t> </a:t>
            </a:r>
            <a:r>
              <a:rPr lang="en-US" sz="2600" dirty="0" err="1"/>
              <a:t>escrito</a:t>
            </a:r>
            <a:r>
              <a:rPr lang="en-US" sz="2600" dirty="0"/>
              <a:t> de </a:t>
            </a:r>
            <a:r>
              <a:rPr lang="en-US" sz="2600" dirty="0" err="1"/>
              <a:t>antemano</a:t>
            </a:r>
            <a:r>
              <a:rPr lang="en-US" sz="2600" dirty="0"/>
              <a:t> “</a:t>
            </a:r>
            <a:r>
              <a:rPr lang="en-US" sz="2600" dirty="0" err="1"/>
              <a:t>las</a:t>
            </a:r>
            <a:r>
              <a:rPr lang="en-US" sz="2600" dirty="0"/>
              <a:t> palabras de </a:t>
            </a:r>
            <a:r>
              <a:rPr lang="en-US" sz="2600" dirty="0" err="1"/>
              <a:t>otras</a:t>
            </a:r>
            <a:r>
              <a:rPr lang="en-US" sz="2600" dirty="0"/>
              <a:t> personas </a:t>
            </a:r>
            <a:r>
              <a:rPr lang="en-US" sz="2600" dirty="0" err="1"/>
              <a:t>que</a:t>
            </a:r>
            <a:r>
              <a:rPr lang="en-US" sz="2600" dirty="0"/>
              <a:t> </a:t>
            </a:r>
            <a:r>
              <a:rPr lang="en-US" sz="2600" dirty="0" err="1"/>
              <a:t>han</a:t>
            </a:r>
            <a:r>
              <a:rPr lang="en-US" sz="2600" dirty="0"/>
              <a:t> </a:t>
            </a:r>
            <a:r>
              <a:rPr lang="en-US" sz="2600" dirty="0" err="1"/>
              <a:t>sido</a:t>
            </a:r>
            <a:r>
              <a:rPr lang="en-US" sz="2600" dirty="0"/>
              <a:t> </a:t>
            </a:r>
            <a:r>
              <a:rPr lang="en-US" sz="2600" dirty="0" err="1"/>
              <a:t>mecánicamente</a:t>
            </a:r>
            <a:r>
              <a:rPr lang="en-US" sz="2600" dirty="0"/>
              <a:t> </a:t>
            </a:r>
            <a:r>
              <a:rPr lang="en-US" sz="2600" dirty="0" err="1"/>
              <a:t>memorizadas</a:t>
            </a:r>
            <a:r>
              <a:rPr lang="en-US" sz="2600" dirty="0"/>
              <a:t> se </a:t>
            </a:r>
            <a:r>
              <a:rPr lang="en-US" sz="2600" dirty="0" err="1"/>
              <a:t>convierten</a:t>
            </a:r>
            <a:r>
              <a:rPr lang="en-US" sz="2600" dirty="0"/>
              <a:t> en </a:t>
            </a:r>
            <a:r>
              <a:rPr lang="en-US" sz="2600" dirty="0" err="1"/>
              <a:t>cenizas</a:t>
            </a:r>
            <a:r>
              <a:rPr lang="en-US" sz="2600" dirty="0"/>
              <a:t> en la </a:t>
            </a:r>
            <a:r>
              <a:rPr lang="en-US" sz="2600" dirty="0" err="1"/>
              <a:t>boca</a:t>
            </a:r>
            <a:r>
              <a:rPr lang="en-US" sz="2600" dirty="0"/>
              <a:t> del </a:t>
            </a:r>
            <a:r>
              <a:rPr lang="en-US" sz="2600" dirty="0" err="1"/>
              <a:t>hablante</a:t>
            </a:r>
            <a:r>
              <a:rPr lang="en-US" sz="2600" dirty="0"/>
              <a:t>” (A. </a:t>
            </a:r>
            <a:r>
              <a:rPr lang="en-US" sz="2600" dirty="0" err="1"/>
              <a:t>Maley</a:t>
            </a:r>
            <a:r>
              <a:rPr lang="en-US" sz="2600" dirty="0"/>
              <a:t> y A. Duff en </a:t>
            </a:r>
            <a:r>
              <a:rPr lang="en-US" sz="2600" dirty="0" err="1"/>
              <a:t>Martínez</a:t>
            </a:r>
            <a:r>
              <a:rPr lang="en-US" sz="2600" dirty="0"/>
              <a:t> </a:t>
            </a:r>
            <a:r>
              <a:rPr lang="en-US" sz="2600" dirty="0" err="1"/>
              <a:t>Cobo</a:t>
            </a:r>
            <a:r>
              <a:rPr lang="en-US" sz="2600" dirty="0"/>
              <a:t>, 2007: 143). No obstante, </a:t>
            </a:r>
            <a:r>
              <a:rPr lang="en-US" sz="2600" dirty="0" err="1"/>
              <a:t>como</a:t>
            </a:r>
            <a:r>
              <a:rPr lang="en-US" sz="2600" dirty="0"/>
              <a:t> </a:t>
            </a:r>
            <a:r>
              <a:rPr lang="en-US" sz="2600" dirty="0" err="1"/>
              <a:t>indica</a:t>
            </a:r>
            <a:r>
              <a:rPr lang="en-US" sz="2600" dirty="0"/>
              <a:t> Ana </a:t>
            </a:r>
            <a:r>
              <a:rPr lang="en-US" sz="2600" dirty="0" err="1"/>
              <a:t>Martínez</a:t>
            </a:r>
            <a:r>
              <a:rPr lang="en-US" sz="2600" dirty="0"/>
              <a:t> </a:t>
            </a:r>
            <a:r>
              <a:rPr lang="en-US" sz="2600" dirty="0" err="1"/>
              <a:t>Cobo</a:t>
            </a:r>
            <a:r>
              <a:rPr lang="en-US" sz="2600" dirty="0"/>
              <a:t> “los </a:t>
            </a:r>
            <a:r>
              <a:rPr lang="en-US" sz="2600" dirty="0" err="1"/>
              <a:t>autores</a:t>
            </a:r>
            <a:r>
              <a:rPr lang="en-US" sz="2600" dirty="0"/>
              <a:t> se </a:t>
            </a:r>
            <a:r>
              <a:rPr lang="en-US" sz="2600" dirty="0" err="1"/>
              <a:t>olvidan</a:t>
            </a:r>
            <a:r>
              <a:rPr lang="en-US" sz="2600" dirty="0"/>
              <a:t> de </a:t>
            </a:r>
            <a:r>
              <a:rPr lang="en-US" sz="2600" dirty="0" err="1"/>
              <a:t>que</a:t>
            </a:r>
            <a:r>
              <a:rPr lang="en-US" sz="2600" dirty="0"/>
              <a:t>, en la </a:t>
            </a:r>
            <a:r>
              <a:rPr lang="en-US" sz="2600" dirty="0" err="1"/>
              <a:t>representación</a:t>
            </a:r>
            <a:r>
              <a:rPr lang="en-US" sz="2600" dirty="0"/>
              <a:t> </a:t>
            </a:r>
            <a:r>
              <a:rPr lang="en-US" sz="2600" dirty="0" err="1"/>
              <a:t>teatral</a:t>
            </a:r>
            <a:r>
              <a:rPr lang="en-US" sz="2600" dirty="0"/>
              <a:t>, </a:t>
            </a:r>
            <a:r>
              <a:rPr lang="en-US" sz="2600" dirty="0" err="1"/>
              <a:t>las</a:t>
            </a:r>
            <a:r>
              <a:rPr lang="en-US" sz="2600" dirty="0"/>
              <a:t> palabras […] no </a:t>
            </a:r>
            <a:r>
              <a:rPr lang="en-US" sz="2600" dirty="0" err="1"/>
              <a:t>están</a:t>
            </a:r>
            <a:r>
              <a:rPr lang="en-US" sz="2600" dirty="0"/>
              <a:t> </a:t>
            </a:r>
            <a:r>
              <a:rPr lang="en-US" sz="2600" dirty="0" err="1"/>
              <a:t>ni</a:t>
            </a:r>
            <a:r>
              <a:rPr lang="en-US" sz="2600" dirty="0"/>
              <a:t> </a:t>
            </a:r>
            <a:r>
              <a:rPr lang="en-US" sz="2600" dirty="0" err="1"/>
              <a:t>pueden</a:t>
            </a:r>
            <a:r>
              <a:rPr lang="en-US" sz="2600" dirty="0"/>
              <a:t> </a:t>
            </a:r>
            <a:r>
              <a:rPr lang="en-US" sz="2600" dirty="0" err="1"/>
              <a:t>estar</a:t>
            </a:r>
            <a:r>
              <a:rPr lang="en-US" sz="2600" dirty="0"/>
              <a:t> </a:t>
            </a:r>
            <a:r>
              <a:rPr lang="en-US" sz="2600" dirty="0" err="1"/>
              <a:t>muertas</a:t>
            </a:r>
            <a:r>
              <a:rPr lang="en-US" sz="2600" dirty="0"/>
              <a:t>, </a:t>
            </a:r>
            <a:r>
              <a:rPr lang="en-US" sz="2600" dirty="0" err="1"/>
              <a:t>puesto</a:t>
            </a:r>
            <a:r>
              <a:rPr lang="en-US" sz="2600" dirty="0"/>
              <a:t> </a:t>
            </a:r>
            <a:r>
              <a:rPr lang="en-US" sz="2600" dirty="0" err="1"/>
              <a:t>que</a:t>
            </a:r>
            <a:r>
              <a:rPr lang="en-US" sz="2600" dirty="0"/>
              <a:t> </a:t>
            </a:r>
            <a:r>
              <a:rPr lang="en-US" sz="2600" dirty="0" err="1"/>
              <a:t>dependen</a:t>
            </a:r>
            <a:r>
              <a:rPr lang="en-US" sz="2600" dirty="0"/>
              <a:t> de la </a:t>
            </a:r>
            <a:r>
              <a:rPr lang="en-US" sz="2600" dirty="0" err="1"/>
              <a:t>contextualización</a:t>
            </a:r>
            <a:r>
              <a:rPr lang="en-US" sz="2600" dirty="0"/>
              <a:t> </a:t>
            </a:r>
            <a:r>
              <a:rPr lang="en-US" sz="2600" dirty="0" err="1"/>
              <a:t>activa</a:t>
            </a:r>
            <a:r>
              <a:rPr lang="en-US" sz="2600" dirty="0"/>
              <a:t> de la </a:t>
            </a:r>
            <a:r>
              <a:rPr lang="en-US" sz="2600" dirty="0" err="1"/>
              <a:t>escena</a:t>
            </a:r>
            <a:r>
              <a:rPr lang="en-US" sz="2600" dirty="0"/>
              <a:t>…” (</a:t>
            </a:r>
            <a:r>
              <a:rPr lang="en-US" sz="2600" dirty="0" err="1"/>
              <a:t>Martínez</a:t>
            </a:r>
            <a:r>
              <a:rPr lang="en-US" sz="2600" dirty="0"/>
              <a:t> </a:t>
            </a:r>
            <a:r>
              <a:rPr lang="en-US" sz="2600" dirty="0" err="1"/>
              <a:t>Cobo</a:t>
            </a:r>
            <a:r>
              <a:rPr lang="en-US" sz="2600" dirty="0"/>
              <a:t>, 2007: 143). En </a:t>
            </a:r>
            <a:r>
              <a:rPr lang="en-US" sz="2600" dirty="0" err="1"/>
              <a:t>efecto</a:t>
            </a:r>
            <a:r>
              <a:rPr lang="en-US" sz="2600" dirty="0"/>
              <a:t>, la </a:t>
            </a:r>
            <a:r>
              <a:rPr lang="en-US" sz="2600" dirty="0" err="1"/>
              <a:t>afirmación</a:t>
            </a:r>
            <a:r>
              <a:rPr lang="en-US" sz="2600" dirty="0"/>
              <a:t> de </a:t>
            </a:r>
            <a:r>
              <a:rPr lang="en-US" sz="2600" dirty="0" err="1"/>
              <a:t>Maley</a:t>
            </a:r>
            <a:r>
              <a:rPr lang="en-US" sz="2600" dirty="0"/>
              <a:t> y Duff </a:t>
            </a:r>
            <a:r>
              <a:rPr lang="en-US" sz="2600" dirty="0" err="1"/>
              <a:t>muestra</a:t>
            </a:r>
            <a:r>
              <a:rPr lang="en-US" sz="2600" dirty="0"/>
              <a:t> un </a:t>
            </a:r>
            <a:r>
              <a:rPr lang="en-US" sz="2600" dirty="0" err="1"/>
              <a:t>desconocimiento</a:t>
            </a:r>
            <a:r>
              <a:rPr lang="en-US" sz="2600" dirty="0"/>
              <a:t> </a:t>
            </a:r>
            <a:r>
              <a:rPr lang="en-US" sz="2600" dirty="0" err="1"/>
              <a:t>profundo</a:t>
            </a:r>
            <a:r>
              <a:rPr lang="en-US" sz="2600" dirty="0"/>
              <a:t> del </a:t>
            </a:r>
            <a:r>
              <a:rPr lang="en-US" sz="2600" dirty="0" err="1"/>
              <a:t>hecho</a:t>
            </a:r>
            <a:r>
              <a:rPr lang="en-US" sz="2600" dirty="0"/>
              <a:t> </a:t>
            </a:r>
            <a:r>
              <a:rPr lang="en-US" sz="2600" dirty="0" err="1"/>
              <a:t>teatral</a:t>
            </a:r>
            <a:r>
              <a:rPr lang="en-US" sz="2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the Teaching Languages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Shakespeare to teach English as a second language</a:t>
            </a:r>
          </a:p>
          <a:p>
            <a:pPr lvl="1"/>
            <a:r>
              <a:rPr lang="en-US" dirty="0">
                <a:hlinkClick r:id="rId3"/>
              </a:rPr>
              <a:t>Chris Lima</a:t>
            </a:r>
            <a:r>
              <a:rPr lang="en-US" dirty="0"/>
              <a:t>: Using Shakespeare with English language </a:t>
            </a:r>
            <a:r>
              <a:rPr lang="en-US" dirty="0" smtClean="0"/>
              <a:t>learners</a:t>
            </a:r>
          </a:p>
          <a:p>
            <a:pPr lvl="1"/>
            <a:r>
              <a:rPr lang="en-US" dirty="0" smtClean="0"/>
              <a:t>Mediated Texts as scaffolding for learning</a:t>
            </a:r>
          </a:p>
          <a:p>
            <a:pPr lvl="2"/>
            <a:r>
              <a:rPr lang="en-US" dirty="0" smtClean="0"/>
              <a:t>Macbeth </a:t>
            </a:r>
            <a:r>
              <a:rPr lang="en-US" dirty="0" smtClean="0">
                <a:hlinkClick r:id="rId4"/>
              </a:rPr>
              <a:t>Sparknotes</a:t>
            </a:r>
            <a:endParaRPr lang="en-US" dirty="0" smtClean="0"/>
          </a:p>
          <a:p>
            <a:pPr lvl="2"/>
            <a:r>
              <a:rPr lang="en-US" dirty="0" smtClean="0">
                <a:hlinkClick r:id="rId5"/>
              </a:rPr>
              <a:t>BBC/ British Council</a:t>
            </a:r>
            <a:endParaRPr lang="en-US" dirty="0" smtClean="0"/>
          </a:p>
          <a:p>
            <a:pPr lvl="2"/>
            <a:r>
              <a:rPr lang="en-US" dirty="0" smtClean="0">
                <a:hlinkClick r:id="rId6" invalidUrl="https://www.teachingenglish.org.uk/article/plays-plots?field_site_structure_tid[18511]=18511&amp;page=1"/>
              </a:rPr>
              <a:t>Plays and Plots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Using theater to teach Spanish as a second language</a:t>
            </a:r>
          </a:p>
          <a:p>
            <a:pPr lvl="1"/>
            <a:r>
              <a:rPr lang="en-US" dirty="0" smtClean="0">
                <a:hlinkClick r:id="rId7"/>
              </a:rPr>
              <a:t>Un taller</a:t>
            </a:r>
            <a:endParaRPr lang="en-US" dirty="0" smtClean="0"/>
          </a:p>
          <a:p>
            <a:pPr lvl="1"/>
            <a:r>
              <a:rPr lang="en-US" dirty="0" err="1" smtClean="0"/>
              <a:t>Materias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el </a:t>
            </a:r>
            <a:r>
              <a:rPr lang="en-US" dirty="0" smtClean="0">
                <a:hlinkClick r:id="rId8"/>
              </a:rPr>
              <a:t>barroco </a:t>
            </a:r>
            <a:r>
              <a:rPr lang="en-US" dirty="0" smtClean="0"/>
              <a:t>para el </a:t>
            </a:r>
            <a:r>
              <a:rPr lang="en-US" dirty="0" err="1" smtClean="0"/>
              <a:t>nivel</a:t>
            </a:r>
            <a:r>
              <a:rPr lang="en-US" dirty="0" smtClean="0"/>
              <a:t> B2 del </a:t>
            </a:r>
            <a:r>
              <a:rPr lang="en-US" dirty="0" err="1" smtClean="0"/>
              <a:t>Ministerio</a:t>
            </a:r>
            <a:r>
              <a:rPr lang="en-US" dirty="0" smtClean="0"/>
              <a:t> de </a:t>
            </a:r>
            <a:r>
              <a:rPr lang="en-US" dirty="0" err="1" smtClean="0"/>
              <a:t>Educación</a:t>
            </a:r>
            <a:r>
              <a:rPr lang="en-US" dirty="0" smtClean="0"/>
              <a:t> de </a:t>
            </a:r>
            <a:r>
              <a:rPr lang="en-US" dirty="0" err="1" smtClean="0"/>
              <a:t>España</a:t>
            </a:r>
            <a:endParaRPr lang="en-US" dirty="0" smtClean="0"/>
          </a:p>
          <a:p>
            <a:pPr lvl="1"/>
            <a:r>
              <a:rPr lang="en-US" dirty="0" smtClean="0"/>
              <a:t>Wonderful work in our own classrooms! Sharing here</a:t>
            </a:r>
            <a:r>
              <a:rPr lang="is-IS" dirty="0" smtClean="0"/>
              <a:t>…</a:t>
            </a:r>
          </a:p>
          <a:p>
            <a:pPr lvl="2"/>
            <a:r>
              <a:rPr lang="is-IS" dirty="0" smtClean="0"/>
              <a:t>Gatomaquia </a:t>
            </a:r>
            <a:r>
              <a:rPr lang="is-IS" dirty="0" smtClean="0">
                <a:sym typeface="Wingdings"/>
              </a:rPr>
              <a:t>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898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441" y="3420849"/>
            <a:ext cx="6148010" cy="307400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81318" y="302359"/>
            <a:ext cx="6096000" cy="58169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err="1">
                <a:latin typeface="Calibri" charset="0"/>
                <a:ea typeface="Calibri" charset="0"/>
                <a:cs typeface="Times New Roman" charset="0"/>
              </a:rPr>
              <a:t>Soneto</a:t>
            </a:r>
            <a:r>
              <a:rPr lang="en-US" sz="3200" b="1" dirty="0">
                <a:latin typeface="Calibri" charset="0"/>
                <a:ea typeface="Calibri" charset="0"/>
                <a:cs typeface="Times New Roman" charset="0"/>
              </a:rPr>
              <a:t> </a:t>
            </a:r>
            <a:endParaRPr lang="en-US" sz="3200" b="1" dirty="0" smtClean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2000" dirty="0" smtClean="0">
                <a:latin typeface="Calibri" charset="0"/>
                <a:ea typeface="Calibri" charset="0"/>
                <a:cs typeface="Times New Roman" charset="0"/>
              </a:rPr>
              <a:t>de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doña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Teresa </a:t>
            </a:r>
            <a:r>
              <a:rPr lang="en-US" sz="2000" dirty="0" err="1" smtClean="0">
                <a:latin typeface="Calibri" charset="0"/>
                <a:ea typeface="Calibri" charset="0"/>
                <a:cs typeface="Times New Roman" charset="0"/>
              </a:rPr>
              <a:t>Verecundia</a:t>
            </a:r>
            <a:endParaRPr lang="en-US" sz="2000" dirty="0" smtClean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2000" dirty="0" smtClean="0">
                <a:latin typeface="Calibri" charset="0"/>
                <a:ea typeface="Calibri" charset="0"/>
                <a:cs typeface="Times New Roman" charset="0"/>
              </a:rPr>
              <a:t>al </a:t>
            </a:r>
            <a:r>
              <a:rPr lang="en-US" sz="2000" dirty="0" err="1" smtClean="0">
                <a:latin typeface="Calibri" charset="0"/>
                <a:ea typeface="Calibri" charset="0"/>
                <a:cs typeface="Times New Roman" charset="0"/>
              </a:rPr>
              <a:t>Licenciado</a:t>
            </a:r>
            <a:r>
              <a:rPr lang="en-US" sz="2000" dirty="0" smtClean="0">
                <a:latin typeface="Calibri" charset="0"/>
                <a:ea typeface="Calibri" charset="0"/>
                <a:cs typeface="Times New Roman" charset="0"/>
              </a:rPr>
              <a:t> Tomé De </a:t>
            </a:r>
            <a:r>
              <a:rPr lang="en-US" sz="2000" dirty="0" err="1" smtClean="0">
                <a:latin typeface="Calibri" charset="0"/>
                <a:ea typeface="Calibri" charset="0"/>
                <a:cs typeface="Times New Roman" charset="0"/>
              </a:rPr>
              <a:t>Burguillos</a:t>
            </a:r>
            <a:endParaRPr lang="en-US" sz="2000" dirty="0" smtClean="0">
              <a:latin typeface="Calibri" charset="0"/>
              <a:ea typeface="Calibri" charset="0"/>
              <a:cs typeface="Times New Roman" charset="0"/>
            </a:endParaRPr>
          </a:p>
          <a:p>
            <a:endParaRPr lang="en-US" sz="2000" dirty="0" smtClean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2000" dirty="0" smtClean="0">
                <a:latin typeface="Calibri" charset="0"/>
                <a:ea typeface="Calibri" charset="0"/>
                <a:cs typeface="Times New Roman" charset="0"/>
              </a:rPr>
              <a:t>    Con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dulce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voz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y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pluma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diligente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,</a:t>
            </a:r>
          </a:p>
          <a:p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y no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vestida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de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confusos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caos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,</a:t>
            </a:r>
          </a:p>
          <a:p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cantáis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, Tomé,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las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bodas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, los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saraos</a:t>
            </a:r>
            <a:endParaRPr lang="en-US" sz="20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de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Zapaquilda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y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Mizifuf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valiente</a:t>
            </a:r>
            <a:r>
              <a:rPr lang="en-US" sz="2000" dirty="0" smtClean="0">
                <a:latin typeface="Calibri" charset="0"/>
                <a:ea typeface="Calibri" charset="0"/>
                <a:cs typeface="Times New Roman" charset="0"/>
              </a:rPr>
              <a:t>.</a:t>
            </a:r>
            <a:endParaRPr lang="en-US" sz="20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2000" dirty="0" smtClean="0">
                <a:latin typeface="Calibri" charset="0"/>
                <a:ea typeface="Calibri" charset="0"/>
                <a:cs typeface="Times New Roman" charset="0"/>
              </a:rPr>
              <a:t>   Si 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a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Homero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coronó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la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ilustre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frente</a:t>
            </a:r>
            <a:endParaRPr lang="en-US" sz="20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cantar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las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armas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de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las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griegas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naos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,</a:t>
            </a:r>
          </a:p>
          <a:p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a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vos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, de los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insignes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marramaos</a:t>
            </a:r>
            <a:endParaRPr lang="en-US" sz="20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guerras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de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amor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por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súbito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accidente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.</a:t>
            </a:r>
          </a:p>
          <a:p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 </a:t>
            </a:r>
            <a:r>
              <a:rPr lang="en-US" sz="2000" dirty="0" smtClean="0">
                <a:latin typeface="Calibri" charset="0"/>
                <a:ea typeface="Calibri" charset="0"/>
                <a:cs typeface="Times New Roman" charset="0"/>
              </a:rPr>
              <a:t>    Bien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merecéis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un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gato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de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doblones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,</a:t>
            </a:r>
          </a:p>
          <a:p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aunque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ni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Lope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celebréis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, o el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Taso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,</a:t>
            </a:r>
          </a:p>
          <a:p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Ricardos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o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Gofredos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de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Bullones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.</a:t>
            </a:r>
          </a:p>
          <a:p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 </a:t>
            </a:r>
            <a:r>
              <a:rPr lang="en-US" sz="2000" dirty="0" smtClean="0">
                <a:latin typeface="Calibri" charset="0"/>
                <a:ea typeface="Calibri" charset="0"/>
                <a:cs typeface="Times New Roman" charset="0"/>
              </a:rPr>
              <a:t>    </a:t>
            </a:r>
            <a:r>
              <a:rPr lang="en-US" sz="2000" dirty="0" err="1" smtClean="0">
                <a:latin typeface="Calibri" charset="0"/>
                <a:ea typeface="Calibri" charset="0"/>
                <a:cs typeface="Times New Roman" charset="0"/>
              </a:rPr>
              <a:t>pues</a:t>
            </a:r>
            <a:r>
              <a:rPr lang="en-US" sz="2000" dirty="0" smtClean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que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por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vos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,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segundo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Gatilaso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,</a:t>
            </a:r>
          </a:p>
          <a:p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quedarán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para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siempre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de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ratones</a:t>
            </a:r>
            <a:endParaRPr lang="en-US" sz="20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libres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las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bibliotecas</a:t>
            </a: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 del </a:t>
            </a:r>
            <a:r>
              <a:rPr lang="en-US" sz="2000" dirty="0" err="1">
                <a:latin typeface="Calibri" charset="0"/>
                <a:ea typeface="Calibri" charset="0"/>
                <a:cs typeface="Times New Roman" charset="0"/>
              </a:rPr>
              <a:t>Parnaso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134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the Hispanic Classical Theater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sz="2400" dirty="0" smtClean="0">
                <a:hlinkClick r:id="rId2"/>
              </a:rPr>
              <a:t>Barbara </a:t>
            </a:r>
            <a:r>
              <a:rPr lang="en-US" sz="2400" dirty="0">
                <a:hlinkClick r:id="rId2"/>
              </a:rPr>
              <a:t>Fuchs</a:t>
            </a:r>
            <a:r>
              <a:rPr lang="en-US" sz="2400" dirty="0"/>
              <a:t>: Using theater to explore </a:t>
            </a:r>
            <a:r>
              <a:rPr lang="en-US" sz="2400" dirty="0" smtClean="0"/>
              <a:t>diversity</a:t>
            </a:r>
          </a:p>
          <a:p>
            <a:pPr marL="228600" lvl="1">
              <a:spcBef>
                <a:spcPts val="1000"/>
              </a:spcBef>
            </a:pPr>
            <a:r>
              <a:rPr lang="en-US" sz="2400" dirty="0" smtClean="0"/>
              <a:t>Ben </a:t>
            </a:r>
            <a:r>
              <a:rPr lang="en-US" sz="2400" dirty="0"/>
              <a:t>Gunter: Using theater to explore </a:t>
            </a:r>
            <a:r>
              <a:rPr lang="en-US" sz="2400" dirty="0">
                <a:hlinkClick r:id="rId3"/>
              </a:rPr>
              <a:t>local history </a:t>
            </a:r>
            <a:r>
              <a:rPr lang="en-US" sz="2400" dirty="0" smtClean="0"/>
              <a:t>from classical theater texts to illustrate </a:t>
            </a:r>
            <a:r>
              <a:rPr lang="en-US" sz="2400" dirty="0">
                <a:hlinkClick r:id="rId4"/>
              </a:rPr>
              <a:t>global </a:t>
            </a:r>
            <a:r>
              <a:rPr lang="en-US" sz="2400" dirty="0" smtClean="0">
                <a:hlinkClick r:id="rId4"/>
              </a:rPr>
              <a:t>connections</a:t>
            </a:r>
            <a:endParaRPr lang="en-US" sz="2400" dirty="0" smtClean="0"/>
          </a:p>
          <a:p>
            <a:pPr marL="228600" lvl="1">
              <a:spcBef>
                <a:spcPts val="1000"/>
              </a:spcBef>
            </a:pPr>
            <a:r>
              <a:rPr lang="en-US" sz="2400" dirty="0" smtClean="0"/>
              <a:t>Erin Cowling, Gladys </a:t>
            </a:r>
            <a:r>
              <a:rPr lang="en-US" sz="2400" dirty="0" err="1" smtClean="0"/>
              <a:t>Robalino</a:t>
            </a:r>
            <a:r>
              <a:rPr lang="en-US" sz="2400" dirty="0" smtClean="0"/>
              <a:t>, Judith Caballero, Diego Batista </a:t>
            </a:r>
          </a:p>
          <a:p>
            <a:pPr marL="228600" lvl="1">
              <a:spcBef>
                <a:spcPts val="1000"/>
              </a:spcBef>
            </a:pPr>
            <a:r>
              <a:rPr lang="en-US" sz="2400" dirty="0" smtClean="0"/>
              <a:t>Amy </a:t>
            </a:r>
            <a:r>
              <a:rPr lang="en-US" sz="2400" dirty="0" err="1" smtClean="0"/>
              <a:t>Williamsen</a:t>
            </a:r>
            <a:r>
              <a:rPr lang="en-US" sz="2400" dirty="0" smtClean="0"/>
              <a:t>, </a:t>
            </a:r>
            <a:r>
              <a:rPr lang="en-US" sz="2400" dirty="0"/>
              <a:t>Valerie </a:t>
            </a:r>
            <a:r>
              <a:rPr lang="en-US" sz="2400" dirty="0" err="1" smtClean="0"/>
              <a:t>Hegstrom</a:t>
            </a:r>
            <a:r>
              <a:rPr lang="en-US" sz="2400" dirty="0" smtClean="0"/>
              <a:t>, </a:t>
            </a:r>
            <a:r>
              <a:rPr lang="en-US" sz="2400" dirty="0"/>
              <a:t>Ana-Lisa </a:t>
            </a:r>
            <a:r>
              <a:rPr lang="en-US" sz="2400" dirty="0" err="1" smtClean="0"/>
              <a:t>Halling</a:t>
            </a:r>
            <a:r>
              <a:rPr lang="en-US" sz="2400" dirty="0" smtClean="0"/>
              <a:t>, </a:t>
            </a:r>
            <a:r>
              <a:rPr lang="en-US" sz="2400" dirty="0"/>
              <a:t>Emily </a:t>
            </a:r>
            <a:r>
              <a:rPr lang="en-US" sz="2400" dirty="0" smtClean="0"/>
              <a:t>Tobey, </a:t>
            </a:r>
          </a:p>
          <a:p>
            <a:pPr marL="228600" lvl="1">
              <a:spcBef>
                <a:spcPts val="1000"/>
              </a:spcBef>
            </a:pPr>
            <a:r>
              <a:rPr lang="en-US" sz="2400" dirty="0" smtClean="0"/>
              <a:t>Ian Borden </a:t>
            </a:r>
          </a:p>
          <a:p>
            <a:pPr marL="228600" lvl="1">
              <a:spcBef>
                <a:spcPts val="1000"/>
              </a:spcBef>
            </a:pPr>
            <a:r>
              <a:rPr lang="en-US" sz="2400" dirty="0" smtClean="0">
                <a:hlinkClick r:id="rId5"/>
              </a:rPr>
              <a:t>Tyler plot summaries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43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sharing?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Examine the possibilities of a list of theater pieces to perform (or use as reader theater) as part of civilization and culture classes</a:t>
            </a:r>
          </a:p>
          <a:p>
            <a:pPr lvl="1"/>
            <a:r>
              <a:rPr lang="en-US" dirty="0" smtClean="0"/>
              <a:t>More Latin American texts/ scholars of Latin American colonial theater? (GEMELA example)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Tlaxcallan’s</a:t>
            </a:r>
            <a:r>
              <a:rPr lang="en-US" dirty="0"/>
              <a:t> staging of the Conquest of Jerusalem, </a:t>
            </a:r>
            <a:r>
              <a:rPr lang="en-US" dirty="0" err="1"/>
              <a:t>Ollantay</a:t>
            </a:r>
            <a:r>
              <a:rPr lang="en-US" dirty="0"/>
              <a:t> and </a:t>
            </a:r>
            <a:r>
              <a:rPr lang="en-US" dirty="0" err="1"/>
              <a:t>Rabinal</a:t>
            </a:r>
            <a:r>
              <a:rPr lang="en-US" dirty="0"/>
              <a:t> </a:t>
            </a:r>
            <a:r>
              <a:rPr lang="en-US" dirty="0" err="1" smtClean="0"/>
              <a:t>Achi</a:t>
            </a:r>
            <a:endParaRPr lang="en-US" dirty="0" smtClean="0"/>
          </a:p>
          <a:p>
            <a:r>
              <a:rPr lang="en-US" dirty="0" smtClean="0"/>
              <a:t>Think about adaptations for 100 and 200 level classes (or high school classes) Perhaps sponsor a Spanish-language theater festival and invite local schools?</a:t>
            </a:r>
          </a:p>
          <a:p>
            <a:r>
              <a:rPr lang="en-US" dirty="0" smtClean="0"/>
              <a:t>Look for ways to develop online resources like the BBC and the Spanish Ministry of Education, perhaps even coordinating with the Centers for Latin American Studies and the NEH?</a:t>
            </a:r>
          </a:p>
          <a:p>
            <a:r>
              <a:rPr lang="en-US" dirty="0" smtClean="0"/>
              <a:t>Think about ways to use our archives to foster the teaching of Hispanic theatre at all levels</a:t>
            </a:r>
            <a:r>
              <a:rPr lang="is-IS" dirty="0" smtClean="0"/>
              <a:t>…mine the treasures that AHCT has collected over the years</a:t>
            </a:r>
          </a:p>
          <a:p>
            <a:pPr marL="685800" lvl="2">
              <a:spcBef>
                <a:spcPts val="1000"/>
              </a:spcBef>
            </a:pPr>
            <a:r>
              <a:rPr lang="en-US" sz="1600" dirty="0"/>
              <a:t>“Loa” from </a:t>
            </a:r>
            <a:r>
              <a:rPr lang="en-US" sz="1600" dirty="0" err="1"/>
              <a:t>Sor</a:t>
            </a:r>
            <a:r>
              <a:rPr lang="en-US" sz="1600" dirty="0"/>
              <a:t> Juana’s </a:t>
            </a:r>
            <a:r>
              <a:rPr lang="en-US" sz="1600" i="1" dirty="0" err="1"/>
              <a:t>Divino</a:t>
            </a:r>
            <a:r>
              <a:rPr lang="en-US" sz="1600" i="1" dirty="0"/>
              <a:t> </a:t>
            </a:r>
            <a:r>
              <a:rPr lang="en-US" sz="1600" i="1" dirty="0" err="1"/>
              <a:t>Narciso</a:t>
            </a:r>
            <a:r>
              <a:rPr lang="en-US" sz="1600" dirty="0"/>
              <a:t> </a:t>
            </a:r>
            <a:r>
              <a:rPr lang="en-US" sz="1600" dirty="0">
                <a:hlinkClick r:id="rId3"/>
              </a:rPr>
              <a:t>tocotín</a:t>
            </a:r>
            <a:endParaRPr lang="en-US" sz="16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1239</TotalTime>
  <Words>719</Words>
  <Application>Microsoft Macintosh PowerPoint</Application>
  <PresentationFormat>Widescreen</PresentationFormat>
  <Paragraphs>70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</vt:lpstr>
      <vt:lpstr>Berlin</vt:lpstr>
      <vt:lpstr>Using Classical Dramatic Texts as Ethnography in the Spanish Classroom </vt:lpstr>
      <vt:lpstr>From Ethnographic Practice</vt:lpstr>
      <vt:lpstr>From Linguistic and Socio-cultural Perspectives</vt:lpstr>
      <vt:lpstr>De Ana Corral Fulla on the value of making theater</vt:lpstr>
      <vt:lpstr>From the Teaching Languages World</vt:lpstr>
      <vt:lpstr>PowerPoint Presentation</vt:lpstr>
      <vt:lpstr>From the Hispanic Classical Theater World</vt:lpstr>
      <vt:lpstr>Ideas for sharing?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Classical Dramatic Texts as Ethnography in the Spanish Classroom </dc:title>
  <dc:creator>Jeanne Gillespie</dc:creator>
  <cp:lastModifiedBy>Jeanne Gillespie</cp:lastModifiedBy>
  <cp:revision>74</cp:revision>
  <dcterms:created xsi:type="dcterms:W3CDTF">2017-04-20T22:22:30Z</dcterms:created>
  <dcterms:modified xsi:type="dcterms:W3CDTF">2017-06-28T15:25:21Z</dcterms:modified>
</cp:coreProperties>
</file>